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9144000" cy="6858000" type="screen4x3"/>
  <p:notesSz cx="6858000" cy="9144000"/>
  <p:defaultTextStyle>
    <a:defPPr>
      <a:defRPr lang="cy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6699"/>
    <a:srgbClr val="2A2A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E31AEA9-0F64-4CD3-AA81-40A79AD568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18E25E-B5D3-4D16-8B93-BB3B4446EA6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3FEBA3E-4ABA-4EA8-A7E4-869F2EBFA85E}" type="datetimeFigureOut">
              <a:rPr lang="cy-GB"/>
              <a:pPr>
                <a:defRPr/>
              </a:pPr>
              <a:t>17/11/2017</a:t>
            </a:fld>
            <a:endParaRPr lang="cy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3968250-1EFF-48CD-BA46-D3EEC5354AC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y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27A9B58-2375-4568-AC0D-F0E647F5B6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cy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07887-5E7E-4E79-982E-356BA7D7E86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34BA16-A709-4727-932E-6D065AD5BA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08302ED-65B7-4EE6-90F9-03DF1F23E1A0}" type="slidenum">
              <a:rPr lang="cy-GB" altLang="en-US"/>
              <a:pPr/>
              <a:t>‹#›</a:t>
            </a:fld>
            <a:endParaRPr lang="cy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30CF83EE-BE87-4ED9-AFC1-E26E8056EFF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54D237CC-CB13-4F6D-9298-DE26182C6D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y-GB" altLang="cy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FABCEC-246B-4141-B364-F2AD0E32DD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3F0ABBB-3173-4BDB-8E21-6A128E444E5B}" type="slidenum">
              <a:rPr lang="cy-GB" altLang="en-US">
                <a:latin typeface="Calibri" panose="020F0502020204030204" pitchFamily="34" charset="0"/>
              </a:rPr>
              <a:pPr eaLnBrk="1" hangingPunct="1"/>
              <a:t>1</a:t>
            </a:fld>
            <a:endParaRPr lang="cy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E657034B-5222-4D64-BAD9-72E1A415894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07DB689B-B45A-47BA-8F13-95C06694DE8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cy-GB" altLang="cy-GB" dirty="0"/>
              <a:t>Herod; Joseff; Bugeiliaid; Gwŷr Doeth; Angylion</a:t>
            </a:r>
          </a:p>
          <a:p>
            <a:pPr eaLnBrk="1" hangingPunct="1">
              <a:spcBef>
                <a:spcPct val="0"/>
              </a:spcBef>
            </a:pPr>
            <a:r>
              <a:rPr lang="cy-GB" altLang="cy-GB" dirty="0"/>
              <a:t>Bethlehem; Nasareth; thus; myrr; Cesar Awgwstws</a:t>
            </a:r>
          </a:p>
          <a:p>
            <a:pPr eaLnBrk="1" hangingPunct="1">
              <a:spcBef>
                <a:spcPct val="0"/>
              </a:spcBef>
            </a:pPr>
            <a:r>
              <a:rPr lang="cy-GB" altLang="cy-GB" dirty="0"/>
              <a:t>Aur; Mair; preseb; cadachau; seren</a:t>
            </a:r>
          </a:p>
          <a:p>
            <a:pPr eaLnBrk="1" hangingPunct="1">
              <a:spcBef>
                <a:spcPct val="0"/>
              </a:spcBef>
            </a:pPr>
            <a:r>
              <a:rPr lang="cy-GB" altLang="cy-GB" dirty="0"/>
              <a:t>Anrhegion; Emaniwel; Aifft; Gogoniant; Y Meseia</a:t>
            </a:r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5A8B881A-596D-482A-905B-02A9952411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A72BFFB-3856-426A-8EC3-F320BA45FF50}" type="slidenum">
              <a:rPr lang="cy-GB" altLang="en-US">
                <a:latin typeface="Calibri" panose="020F0502020204030204" pitchFamily="34" charset="0"/>
              </a:rPr>
              <a:pPr eaLnBrk="1" hangingPunct="1"/>
              <a:t>2</a:t>
            </a:fld>
            <a:endParaRPr lang="cy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cy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9A430-4A6E-4B35-BF43-6643D7AE8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89B94-8B69-4212-A14E-A50BDA84F305}" type="datetimeFigureOut">
              <a:rPr lang="cy-GB"/>
              <a:pPr>
                <a:defRPr/>
              </a:pPr>
              <a:t>17/11/2017</a:t>
            </a:fld>
            <a:endParaRPr lang="cy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4935C5-481C-46A8-9871-5D229E5F9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CFC35-CB7C-46A4-B80B-E151137B1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3AC9B0-2C3B-42E5-A434-3EDDF60A602B}" type="slidenum">
              <a:rPr lang="cy-GB" altLang="en-US"/>
              <a:pPr/>
              <a:t>‹#›</a:t>
            </a:fld>
            <a:endParaRPr lang="cy-GB" altLang="en-US"/>
          </a:p>
        </p:txBody>
      </p:sp>
    </p:spTree>
    <p:extLst>
      <p:ext uri="{BB962C8B-B14F-4D97-AF65-F5344CB8AC3E}">
        <p14:creationId xmlns:p14="http://schemas.microsoft.com/office/powerpoint/2010/main" val="210480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C75CB-CBE4-47D4-A646-B923C6211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020C2-5421-4B5F-8DAC-9C9677327207}" type="datetimeFigureOut">
              <a:rPr lang="cy-GB"/>
              <a:pPr>
                <a:defRPr/>
              </a:pPr>
              <a:t>17/11/2017</a:t>
            </a:fld>
            <a:endParaRPr lang="cy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B02BA-0EE8-4F7A-9059-079E109AA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86DF5B-B2A5-4FCD-966B-BD9DDE21F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C4CDC2-B959-405B-9521-C5601B2E8840}" type="slidenum">
              <a:rPr lang="cy-GB" altLang="en-US"/>
              <a:pPr/>
              <a:t>‹#›</a:t>
            </a:fld>
            <a:endParaRPr lang="cy-GB" altLang="en-US"/>
          </a:p>
        </p:txBody>
      </p:sp>
    </p:spTree>
    <p:extLst>
      <p:ext uri="{BB962C8B-B14F-4D97-AF65-F5344CB8AC3E}">
        <p14:creationId xmlns:p14="http://schemas.microsoft.com/office/powerpoint/2010/main" val="911055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ED322B-5064-48CA-A234-A22F7BBD0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23ABF-DAB7-4C63-9060-72699B42164E}" type="datetimeFigureOut">
              <a:rPr lang="cy-GB"/>
              <a:pPr>
                <a:defRPr/>
              </a:pPr>
              <a:t>17/11/2017</a:t>
            </a:fld>
            <a:endParaRPr lang="cy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D46290-6ECC-4438-A5D1-571953F64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164F4-27D4-4918-95D4-7B4B57DC8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FD1C0-9E75-4942-8EBD-434312C94630}" type="slidenum">
              <a:rPr lang="cy-GB" altLang="en-US"/>
              <a:pPr/>
              <a:t>‹#›</a:t>
            </a:fld>
            <a:endParaRPr lang="cy-GB" altLang="en-US"/>
          </a:p>
        </p:txBody>
      </p:sp>
    </p:spTree>
    <p:extLst>
      <p:ext uri="{BB962C8B-B14F-4D97-AF65-F5344CB8AC3E}">
        <p14:creationId xmlns:p14="http://schemas.microsoft.com/office/powerpoint/2010/main" val="3806714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FE70D-3CD2-4F04-8C28-0C4E60077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F2722-1C8F-4CBA-B998-A7C13D42A746}" type="datetimeFigureOut">
              <a:rPr lang="cy-GB"/>
              <a:pPr>
                <a:defRPr/>
              </a:pPr>
              <a:t>17/11/2017</a:t>
            </a:fld>
            <a:endParaRPr lang="cy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E7C280-946E-46C0-93A7-DA8B49ADB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318B6-25B1-49B1-A3A1-88ABE2575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F06654-DA3F-4B71-9683-F01946E24E8E}" type="slidenum">
              <a:rPr lang="cy-GB" altLang="en-US"/>
              <a:pPr/>
              <a:t>‹#›</a:t>
            </a:fld>
            <a:endParaRPr lang="cy-GB" altLang="en-US"/>
          </a:p>
        </p:txBody>
      </p:sp>
    </p:spTree>
    <p:extLst>
      <p:ext uri="{BB962C8B-B14F-4D97-AF65-F5344CB8AC3E}">
        <p14:creationId xmlns:p14="http://schemas.microsoft.com/office/powerpoint/2010/main" val="2239119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90B7FE-BECE-4485-8048-4487FF9EA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336C3-628F-44AC-82D5-ED2F95509155}" type="datetimeFigureOut">
              <a:rPr lang="cy-GB"/>
              <a:pPr>
                <a:defRPr/>
              </a:pPr>
              <a:t>17/11/2017</a:t>
            </a:fld>
            <a:endParaRPr lang="cy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EC994-744A-460C-A866-88B05E054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93D46-7FE8-43CD-91A8-3066BD77A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03A4BE-94D2-4BC8-A3B2-9521BCE7EFF5}" type="slidenum">
              <a:rPr lang="cy-GB" altLang="en-US"/>
              <a:pPr/>
              <a:t>‹#›</a:t>
            </a:fld>
            <a:endParaRPr lang="cy-GB" altLang="en-US"/>
          </a:p>
        </p:txBody>
      </p:sp>
    </p:spTree>
    <p:extLst>
      <p:ext uri="{BB962C8B-B14F-4D97-AF65-F5344CB8AC3E}">
        <p14:creationId xmlns:p14="http://schemas.microsoft.com/office/powerpoint/2010/main" val="2034275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FF0D6B7-5CC3-42F0-8536-3697109F6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C5236-2B7E-4B55-8E87-1EF25E6958A1}" type="datetimeFigureOut">
              <a:rPr lang="cy-GB"/>
              <a:pPr>
                <a:defRPr/>
              </a:pPr>
              <a:t>17/11/2017</a:t>
            </a:fld>
            <a:endParaRPr lang="cy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B08E25B-5C1F-474D-8EF3-266B7DC0C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99B300-FF7B-4EB1-A459-344539552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827F06-D7E1-40E2-9663-1AB9BFE09511}" type="slidenum">
              <a:rPr lang="cy-GB" altLang="en-US"/>
              <a:pPr/>
              <a:t>‹#›</a:t>
            </a:fld>
            <a:endParaRPr lang="cy-GB" altLang="en-US"/>
          </a:p>
        </p:txBody>
      </p:sp>
    </p:spTree>
    <p:extLst>
      <p:ext uri="{BB962C8B-B14F-4D97-AF65-F5344CB8AC3E}">
        <p14:creationId xmlns:p14="http://schemas.microsoft.com/office/powerpoint/2010/main" val="1251470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60F9FE2-6DAC-4EBA-A108-E1644E2F0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89F3C-71DD-4D8B-9FE9-3643725C6497}" type="datetimeFigureOut">
              <a:rPr lang="cy-GB"/>
              <a:pPr>
                <a:defRPr/>
              </a:pPr>
              <a:t>17/11/2017</a:t>
            </a:fld>
            <a:endParaRPr lang="cy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392EB74-C91E-4B36-9756-27EDB8414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7C69D1B-66AD-4E71-A04B-EEC3849B4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A1DB34-C66A-4D68-8A98-AE145CE3E386}" type="slidenum">
              <a:rPr lang="cy-GB" altLang="en-US"/>
              <a:pPr/>
              <a:t>‹#›</a:t>
            </a:fld>
            <a:endParaRPr lang="cy-GB" altLang="en-US"/>
          </a:p>
        </p:txBody>
      </p:sp>
    </p:spTree>
    <p:extLst>
      <p:ext uri="{BB962C8B-B14F-4D97-AF65-F5344CB8AC3E}">
        <p14:creationId xmlns:p14="http://schemas.microsoft.com/office/powerpoint/2010/main" val="2804834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9913922-3203-41E3-B501-68775D692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FA4DF-B7F0-46ED-AD51-A27A03B08159}" type="datetimeFigureOut">
              <a:rPr lang="cy-GB"/>
              <a:pPr>
                <a:defRPr/>
              </a:pPr>
              <a:t>17/11/2017</a:t>
            </a:fld>
            <a:endParaRPr lang="cy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B5D53DC-8BE3-4BA9-9449-EC8178D98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BBB5F6F-6EE3-4638-A5AB-011E43D01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39D4E4-25E9-444E-8323-D212CCA000D3}" type="slidenum">
              <a:rPr lang="cy-GB" altLang="en-US"/>
              <a:pPr/>
              <a:t>‹#›</a:t>
            </a:fld>
            <a:endParaRPr lang="cy-GB" altLang="en-US"/>
          </a:p>
        </p:txBody>
      </p:sp>
    </p:spTree>
    <p:extLst>
      <p:ext uri="{BB962C8B-B14F-4D97-AF65-F5344CB8AC3E}">
        <p14:creationId xmlns:p14="http://schemas.microsoft.com/office/powerpoint/2010/main" val="3245989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48C56D-ECB9-4267-8E9C-A4840D4B4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3F200-A747-4EF3-BA26-5940C0E4D7D9}" type="datetimeFigureOut">
              <a:rPr lang="cy-GB"/>
              <a:pPr>
                <a:defRPr/>
              </a:pPr>
              <a:t>17/11/2017</a:t>
            </a:fld>
            <a:endParaRPr lang="cy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B5C957E-D740-4F56-9819-ECA53071F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C455CB3-E99D-4423-B8E7-C91C7A269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810D36-9C24-4787-BA95-E3AE8C35B6DC}" type="slidenum">
              <a:rPr lang="cy-GB" altLang="en-US"/>
              <a:pPr/>
              <a:t>‹#›</a:t>
            </a:fld>
            <a:endParaRPr lang="cy-GB" altLang="en-US"/>
          </a:p>
        </p:txBody>
      </p:sp>
    </p:spTree>
    <p:extLst>
      <p:ext uri="{BB962C8B-B14F-4D97-AF65-F5344CB8AC3E}">
        <p14:creationId xmlns:p14="http://schemas.microsoft.com/office/powerpoint/2010/main" val="64958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9362C60-A822-4A94-A956-6A726E201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7BAD3-B44D-4642-BD0F-EBF3B36CBF0B}" type="datetimeFigureOut">
              <a:rPr lang="cy-GB"/>
              <a:pPr>
                <a:defRPr/>
              </a:pPr>
              <a:t>17/11/2017</a:t>
            </a:fld>
            <a:endParaRPr lang="cy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750CCAE-769B-4677-BFBC-DBDD51B7C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4EF3C5D-AFC5-4B56-84BD-392127972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C8F8E9-3F2E-4214-9379-52BA4DDE7D75}" type="slidenum">
              <a:rPr lang="cy-GB" altLang="en-US"/>
              <a:pPr/>
              <a:t>‹#›</a:t>
            </a:fld>
            <a:endParaRPr lang="cy-GB" altLang="en-US"/>
          </a:p>
        </p:txBody>
      </p:sp>
    </p:spTree>
    <p:extLst>
      <p:ext uri="{BB962C8B-B14F-4D97-AF65-F5344CB8AC3E}">
        <p14:creationId xmlns:p14="http://schemas.microsoft.com/office/powerpoint/2010/main" val="25945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y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B92EE07-BED7-4D26-B948-97CC26F93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29F7F-CF37-40EC-B6FF-26609E689032}" type="datetimeFigureOut">
              <a:rPr lang="cy-GB"/>
              <a:pPr>
                <a:defRPr/>
              </a:pPr>
              <a:t>17/11/2017</a:t>
            </a:fld>
            <a:endParaRPr lang="cy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9358614-A0E8-4CE4-87F4-005603263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F88D049-E73E-4E3F-A0AF-719099C47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80E72C-AF00-436A-99E7-7CA06C1D0FB4}" type="slidenum">
              <a:rPr lang="cy-GB" altLang="en-US"/>
              <a:pPr/>
              <a:t>‹#›</a:t>
            </a:fld>
            <a:endParaRPr lang="cy-GB" altLang="en-US"/>
          </a:p>
        </p:txBody>
      </p:sp>
    </p:spTree>
    <p:extLst>
      <p:ext uri="{BB962C8B-B14F-4D97-AF65-F5344CB8AC3E}">
        <p14:creationId xmlns:p14="http://schemas.microsoft.com/office/powerpoint/2010/main" val="1590221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6CE8488-1314-4876-A0D5-EB38BE3BE12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cy-GB"/>
              <a:t>Click to edit Master title style</a:t>
            </a:r>
            <a:endParaRPr lang="cy-GB" altLang="cy-GB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529CBA7-A4C7-425B-A115-D188E396A5B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cy-GB"/>
              <a:t>Click to edit Master text styles</a:t>
            </a:r>
          </a:p>
          <a:p>
            <a:pPr lvl="1"/>
            <a:r>
              <a:rPr lang="en-US" altLang="cy-GB"/>
              <a:t>Second level</a:t>
            </a:r>
          </a:p>
          <a:p>
            <a:pPr lvl="2"/>
            <a:r>
              <a:rPr lang="en-US" altLang="cy-GB"/>
              <a:t>Third level</a:t>
            </a:r>
          </a:p>
          <a:p>
            <a:pPr lvl="3"/>
            <a:r>
              <a:rPr lang="en-US" altLang="cy-GB"/>
              <a:t>Fourth level</a:t>
            </a:r>
          </a:p>
          <a:p>
            <a:pPr lvl="4"/>
            <a:r>
              <a:rPr lang="en-US" altLang="cy-GB"/>
              <a:t>Fifth level</a:t>
            </a:r>
            <a:endParaRPr lang="cy-GB" altLang="cy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9ABB8-5C00-435E-B78F-40A754064D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A354AE0-62BB-445E-9CAD-621593A57623}" type="datetimeFigureOut">
              <a:rPr lang="cy-GB"/>
              <a:pPr>
                <a:defRPr/>
              </a:pPr>
              <a:t>17/11/2017</a:t>
            </a:fld>
            <a:endParaRPr lang="cy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AF528-1334-421D-9248-29C4EB14B8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1842CC-895D-47DD-98F5-B3A162C1FB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fld id="{1DD435A7-B027-4FBE-A544-C109D64A9698}" type="slidenum">
              <a:rPr lang="cy-GB" altLang="en-US"/>
              <a:pPr/>
              <a:t>‹#›</a:t>
            </a:fld>
            <a:endParaRPr lang="cy-GB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y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3">
            <a:extLst>
              <a:ext uri="{FF2B5EF4-FFF2-40B4-BE49-F238E27FC236}">
                <a16:creationId xmlns:a16="http://schemas.microsoft.com/office/drawing/2014/main" id="{A236255D-9CDA-49EF-9C6E-A3EBC4BA5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3" y="52388"/>
            <a:ext cx="8764587" cy="6740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y-GB" altLang="cy-GB" sz="3600" dirty="0"/>
              <a:t>Mae yna lun o hanes Beiblaidd tu ôl i’r tasgau.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y-GB" altLang="cy-GB" sz="36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y-GB" altLang="cy-GB" sz="3600" dirty="0"/>
              <a:t>Rhaid ateb y cwestiynau / gwneud y tasgau am </a:t>
            </a:r>
            <a:r>
              <a:rPr lang="cy-GB" altLang="cy-GB" sz="3600" b="1" u="sng" dirty="0">
                <a:solidFill>
                  <a:srgbClr val="FF0000"/>
                </a:solidFill>
              </a:rPr>
              <a:t>10</a:t>
            </a:r>
            <a:r>
              <a:rPr lang="cy-GB" altLang="cy-GB" sz="3600" dirty="0"/>
              <a:t> marc bob un i gael gwared â’r sgwâr. Mae gan bob ateb gysylltiad â stori Geni Iesu.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y-GB" altLang="cy-GB" sz="36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y-GB" altLang="cy-GB" sz="3600" b="1" u="sng" dirty="0">
                <a:solidFill>
                  <a:srgbClr val="FF0000"/>
                </a:solidFill>
              </a:rPr>
              <a:t>50</a:t>
            </a:r>
            <a:r>
              <a:rPr lang="cy-GB" altLang="cy-GB" sz="3600" dirty="0"/>
              <a:t> marc i’r cyntaf i adnabod y llun. (Os yw’r llun cudd yn cael ei adnabod yn syth, </a:t>
            </a:r>
            <a:r>
              <a:rPr lang="cy-GB" altLang="cy-GB" sz="3600"/>
              <a:t>mae’r gêm </a:t>
            </a:r>
            <a:r>
              <a:rPr lang="cy-GB" altLang="cy-GB" sz="3600" dirty="0"/>
              <a:t>dal yn parhau).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y-GB" altLang="cy-GB" sz="36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y-GB" altLang="cy-GB" sz="3600" dirty="0"/>
              <a:t>Nid yw’r gêm yn gorffen nes i bob sgwâr ddiflannu.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37">
            <a:extLst>
              <a:ext uri="{FF2B5EF4-FFF2-40B4-BE49-F238E27FC236}">
                <a16:creationId xmlns:a16="http://schemas.microsoft.com/office/drawing/2014/main" id="{71AAA519-56B3-4887-ABAC-8329379DA9B2}"/>
              </a:ext>
            </a:extLst>
          </p:cNvPr>
          <p:cNvGrpSpPr>
            <a:grpSpLocks/>
          </p:cNvGrpSpPr>
          <p:nvPr/>
        </p:nvGrpSpPr>
        <p:grpSpPr bwMode="auto">
          <a:xfrm>
            <a:off x="1925638" y="3175"/>
            <a:ext cx="5341937" cy="6854825"/>
            <a:chOff x="9557868" y="556209"/>
            <a:chExt cx="6361387" cy="8387255"/>
          </a:xfrm>
        </p:grpSpPr>
        <p:pic>
          <p:nvPicPr>
            <p:cNvPr id="3097" name="Picture 3">
              <a:extLst>
                <a:ext uri="{FF2B5EF4-FFF2-40B4-BE49-F238E27FC236}">
                  <a16:creationId xmlns:a16="http://schemas.microsoft.com/office/drawing/2014/main" id="{BA0AF6B5-B1A3-4F97-A740-042B2CD86E7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405" r="47824" b="5603"/>
            <a:stretch>
              <a:fillRect/>
            </a:stretch>
          </p:blipFill>
          <p:spPr bwMode="auto">
            <a:xfrm>
              <a:off x="9557868" y="556209"/>
              <a:ext cx="6361387" cy="8387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9ECA56D0-3992-43B0-AB1D-160B996D592C}"/>
                </a:ext>
              </a:extLst>
            </p:cNvPr>
            <p:cNvSpPr/>
            <p:nvPr/>
          </p:nvSpPr>
          <p:spPr>
            <a:xfrm>
              <a:off x="14535441" y="8203413"/>
              <a:ext cx="1330882" cy="61185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y-GB"/>
            </a:p>
          </p:txBody>
        </p:sp>
      </p:grpSp>
      <p:sp>
        <p:nvSpPr>
          <p:cNvPr id="3075" name="Title 1">
            <a:extLst>
              <a:ext uri="{FF2B5EF4-FFF2-40B4-BE49-F238E27FC236}">
                <a16:creationId xmlns:a16="http://schemas.microsoft.com/office/drawing/2014/main" id="{E0404B8F-8A48-42EA-B513-4FB8E9302C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altLang="cy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D8825E-069B-461F-903B-5921AC7B9F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cy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32ACEE-C4A3-4E29-9A4F-3394B1EBFFAF}"/>
              </a:ext>
            </a:extLst>
          </p:cNvPr>
          <p:cNvSpPr/>
          <p:nvPr/>
        </p:nvSpPr>
        <p:spPr>
          <a:xfrm>
            <a:off x="11113" y="0"/>
            <a:ext cx="1828800" cy="1712913"/>
          </a:xfrm>
          <a:prstGeom prst="rect">
            <a:avLst/>
          </a:prstGeom>
          <a:solidFill>
            <a:srgbClr val="2A2AC6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3600" b="1" dirty="0" err="1">
                <a:solidFill>
                  <a:srgbClr val="FFFFFF"/>
                </a:solidFill>
              </a:rPr>
              <a:t>H-r-d</a:t>
            </a:r>
            <a:endParaRPr lang="cy-GB" sz="3600" b="1" dirty="0">
              <a:solidFill>
                <a:srgbClr val="FFFFFF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E233010-8CB3-4089-B7D2-56BE7CCF42EC}"/>
              </a:ext>
            </a:extLst>
          </p:cNvPr>
          <p:cNvSpPr/>
          <p:nvPr/>
        </p:nvSpPr>
        <p:spPr>
          <a:xfrm>
            <a:off x="0" y="1717675"/>
            <a:ext cx="1828800" cy="1712913"/>
          </a:xfrm>
          <a:prstGeom prst="rect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3200" b="1" dirty="0">
                <a:solidFill>
                  <a:schemeClr val="bg1"/>
                </a:solidFill>
              </a:rPr>
              <a:t>-</a:t>
            </a:r>
            <a:r>
              <a:rPr lang="cy-GB" sz="3200" b="1" dirty="0" err="1">
                <a:solidFill>
                  <a:schemeClr val="bg1"/>
                </a:solidFill>
              </a:rPr>
              <a:t>eth----m</a:t>
            </a:r>
            <a:endParaRPr lang="cy-GB" sz="3200" b="1" dirty="0">
              <a:solidFill>
                <a:schemeClr val="bg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4ED3E7B-3390-4B6D-BB92-4D9039C20AAD}"/>
              </a:ext>
            </a:extLst>
          </p:cNvPr>
          <p:cNvSpPr/>
          <p:nvPr/>
        </p:nvSpPr>
        <p:spPr>
          <a:xfrm>
            <a:off x="11113" y="3430588"/>
            <a:ext cx="1828800" cy="1714500"/>
          </a:xfrm>
          <a:prstGeom prst="rect">
            <a:avLst/>
          </a:prstGeom>
          <a:solidFill>
            <a:srgbClr val="2A2AC6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3600" b="1" dirty="0">
                <a:solidFill>
                  <a:schemeClr val="bg1"/>
                </a:solidFill>
              </a:rPr>
              <a:t>A-r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D16EC52-3473-45A7-A017-7A8AFF53D006}"/>
              </a:ext>
            </a:extLst>
          </p:cNvPr>
          <p:cNvSpPr/>
          <p:nvPr/>
        </p:nvSpPr>
        <p:spPr>
          <a:xfrm>
            <a:off x="11113" y="5141913"/>
            <a:ext cx="1828800" cy="1714500"/>
          </a:xfrm>
          <a:prstGeom prst="rect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3200" b="1" dirty="0" err="1">
                <a:solidFill>
                  <a:schemeClr val="bg1"/>
                </a:solidFill>
              </a:rPr>
              <a:t>A---eg--n</a:t>
            </a:r>
            <a:endParaRPr lang="cy-GB" sz="3200" b="1" dirty="0">
              <a:solidFill>
                <a:schemeClr val="bg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AFCFAB5-744E-4753-A7C8-98C41AB39822}"/>
              </a:ext>
            </a:extLst>
          </p:cNvPr>
          <p:cNvSpPr/>
          <p:nvPr/>
        </p:nvSpPr>
        <p:spPr>
          <a:xfrm>
            <a:off x="5486400" y="3430588"/>
            <a:ext cx="1828800" cy="17145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3200" b="1" dirty="0" err="1"/>
              <a:t>Cada</a:t>
            </a:r>
            <a:r>
              <a:rPr lang="cy-GB" sz="3200" b="1" dirty="0"/>
              <a:t>---u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761C78B-63AE-4DAF-BE50-96597CBEA185}"/>
              </a:ext>
            </a:extLst>
          </p:cNvPr>
          <p:cNvSpPr/>
          <p:nvPr/>
        </p:nvSpPr>
        <p:spPr>
          <a:xfrm>
            <a:off x="1828800" y="1717675"/>
            <a:ext cx="1828800" cy="1712913"/>
          </a:xfrm>
          <a:prstGeom prst="rect">
            <a:avLst/>
          </a:prstGeom>
          <a:solidFill>
            <a:srgbClr val="2A2AC6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3200" b="1" dirty="0">
                <a:solidFill>
                  <a:schemeClr val="bg1"/>
                </a:solidFill>
              </a:rPr>
              <a:t>-</a:t>
            </a:r>
            <a:r>
              <a:rPr lang="cy-GB" sz="3200" b="1" dirty="0" err="1">
                <a:solidFill>
                  <a:schemeClr val="bg1"/>
                </a:solidFill>
              </a:rPr>
              <a:t>as-r-th</a:t>
            </a:r>
            <a:endParaRPr lang="cy-GB" sz="32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73FAC12-CB3C-46CA-B957-6C8B7DAB43B5}"/>
              </a:ext>
            </a:extLst>
          </p:cNvPr>
          <p:cNvSpPr/>
          <p:nvPr/>
        </p:nvSpPr>
        <p:spPr>
          <a:xfrm>
            <a:off x="3657600" y="1717675"/>
            <a:ext cx="1828800" cy="1712913"/>
          </a:xfrm>
          <a:prstGeom prst="rect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3600" b="1" dirty="0">
                <a:solidFill>
                  <a:schemeClr val="bg1"/>
                </a:solidFill>
              </a:rPr>
              <a:t>-</a:t>
            </a:r>
            <a:r>
              <a:rPr lang="cy-GB" sz="3600" b="1">
                <a:solidFill>
                  <a:schemeClr val="bg1"/>
                </a:solidFill>
              </a:rPr>
              <a:t>hu</a:t>
            </a:r>
            <a:r>
              <a:rPr lang="cy-GB" sz="3600" b="1" dirty="0">
                <a:solidFill>
                  <a:schemeClr val="bg1"/>
                </a:solidFill>
              </a:rPr>
              <a:t>-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9E727DB-2C28-472B-8887-73DB7BCF5254}"/>
              </a:ext>
            </a:extLst>
          </p:cNvPr>
          <p:cNvSpPr/>
          <p:nvPr/>
        </p:nvSpPr>
        <p:spPr>
          <a:xfrm>
            <a:off x="1839913" y="5145088"/>
            <a:ext cx="1828800" cy="1712912"/>
          </a:xfrm>
          <a:prstGeom prst="rect">
            <a:avLst/>
          </a:prstGeom>
          <a:solidFill>
            <a:srgbClr val="2A2AC6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3600" b="1" dirty="0" err="1">
                <a:solidFill>
                  <a:schemeClr val="bg1"/>
                </a:solidFill>
              </a:rPr>
              <a:t>E---iwe</a:t>
            </a:r>
            <a:r>
              <a:rPr lang="cy-GB" sz="3600" b="1" dirty="0">
                <a:solidFill>
                  <a:schemeClr val="bg1"/>
                </a:solidFill>
              </a:rPr>
              <a:t>-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C55DD86-8FEE-442F-A627-B78F2010F153}"/>
              </a:ext>
            </a:extLst>
          </p:cNvPr>
          <p:cNvSpPr/>
          <p:nvPr/>
        </p:nvSpPr>
        <p:spPr>
          <a:xfrm>
            <a:off x="3668713" y="0"/>
            <a:ext cx="1828800" cy="1712913"/>
          </a:xfrm>
          <a:prstGeom prst="rect">
            <a:avLst/>
          </a:prstGeom>
          <a:solidFill>
            <a:srgbClr val="2A2AC6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3200" b="1" dirty="0" err="1">
                <a:solidFill>
                  <a:schemeClr val="bg1"/>
                </a:solidFill>
              </a:rPr>
              <a:t>B-g------d</a:t>
            </a:r>
            <a:endParaRPr lang="cy-GB" sz="3200" b="1" dirty="0">
              <a:solidFill>
                <a:schemeClr val="bg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1F3A135-93E3-4F3F-89B6-3A63B94C017F}"/>
              </a:ext>
            </a:extLst>
          </p:cNvPr>
          <p:cNvSpPr/>
          <p:nvPr/>
        </p:nvSpPr>
        <p:spPr>
          <a:xfrm>
            <a:off x="3657600" y="5145088"/>
            <a:ext cx="1828800" cy="1712912"/>
          </a:xfrm>
          <a:prstGeom prst="rect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3600" b="1" dirty="0" err="1">
                <a:solidFill>
                  <a:schemeClr val="bg1"/>
                </a:solidFill>
              </a:rPr>
              <a:t>Ai--t</a:t>
            </a:r>
            <a:endParaRPr lang="cy-GB" sz="3600" b="1" dirty="0">
              <a:solidFill>
                <a:schemeClr val="bg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8D516D2-7F42-4893-AE70-A6CE34945093}"/>
              </a:ext>
            </a:extLst>
          </p:cNvPr>
          <p:cNvSpPr/>
          <p:nvPr/>
        </p:nvSpPr>
        <p:spPr>
          <a:xfrm>
            <a:off x="3657600" y="3430588"/>
            <a:ext cx="1828800" cy="1714500"/>
          </a:xfrm>
          <a:prstGeom prst="rect">
            <a:avLst/>
          </a:prstGeom>
          <a:solidFill>
            <a:srgbClr val="2A2AC6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3600" b="1" dirty="0" err="1">
                <a:solidFill>
                  <a:schemeClr val="bg1"/>
                </a:solidFill>
              </a:rPr>
              <a:t>P----b</a:t>
            </a:r>
            <a:endParaRPr lang="cy-GB" sz="3600" b="1" dirty="0">
              <a:solidFill>
                <a:schemeClr val="bg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7C07E63-CFD4-4082-B8CA-E9B77DAE9BF8}"/>
              </a:ext>
            </a:extLst>
          </p:cNvPr>
          <p:cNvSpPr/>
          <p:nvPr/>
        </p:nvSpPr>
        <p:spPr>
          <a:xfrm>
            <a:off x="1839913" y="3417888"/>
            <a:ext cx="1828800" cy="1712912"/>
          </a:xfrm>
          <a:prstGeom prst="rect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3600" b="1" dirty="0" err="1">
                <a:solidFill>
                  <a:schemeClr val="bg1"/>
                </a:solidFill>
              </a:rPr>
              <a:t>M-i</a:t>
            </a:r>
            <a:r>
              <a:rPr lang="cy-GB" sz="3600" b="1" dirty="0">
                <a:solidFill>
                  <a:schemeClr val="bg1"/>
                </a:solidFill>
              </a:rPr>
              <a:t>-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3977F37-062A-49BF-BD06-A69C2B8BCFD5}"/>
              </a:ext>
            </a:extLst>
          </p:cNvPr>
          <p:cNvSpPr/>
          <p:nvPr/>
        </p:nvSpPr>
        <p:spPr>
          <a:xfrm>
            <a:off x="5497513" y="3175"/>
            <a:ext cx="1828800" cy="1714500"/>
          </a:xfrm>
          <a:prstGeom prst="rect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3600" b="1" dirty="0" err="1">
                <a:solidFill>
                  <a:schemeClr val="bg1"/>
                </a:solidFill>
              </a:rPr>
              <a:t>G--r</a:t>
            </a:r>
            <a:endParaRPr lang="cy-GB" sz="3600" b="1" dirty="0">
              <a:solidFill>
                <a:schemeClr val="bg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3600" b="1" dirty="0">
                <a:solidFill>
                  <a:schemeClr val="bg1"/>
                </a:solidFill>
              </a:rPr>
              <a:t> </a:t>
            </a:r>
            <a:r>
              <a:rPr lang="cy-GB" sz="3600" b="1" dirty="0" err="1">
                <a:solidFill>
                  <a:schemeClr val="bg1"/>
                </a:solidFill>
              </a:rPr>
              <a:t>D--th</a:t>
            </a:r>
            <a:endParaRPr lang="cy-GB" sz="3600" b="1" dirty="0">
              <a:solidFill>
                <a:schemeClr val="bg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6F201BB-987A-48E3-8CC1-C1111A10B908}"/>
              </a:ext>
            </a:extLst>
          </p:cNvPr>
          <p:cNvSpPr/>
          <p:nvPr/>
        </p:nvSpPr>
        <p:spPr>
          <a:xfrm>
            <a:off x="5497513" y="1717675"/>
            <a:ext cx="1828800" cy="1712913"/>
          </a:xfrm>
          <a:prstGeom prst="rect">
            <a:avLst/>
          </a:prstGeom>
          <a:solidFill>
            <a:srgbClr val="2A2AC6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3600" b="1" dirty="0">
                <a:solidFill>
                  <a:schemeClr val="bg1"/>
                </a:solidFill>
              </a:rPr>
              <a:t>-y-r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D0017AE-441C-4246-B264-507CFE3A37BF}"/>
              </a:ext>
            </a:extLst>
          </p:cNvPr>
          <p:cNvSpPr/>
          <p:nvPr/>
        </p:nvSpPr>
        <p:spPr>
          <a:xfrm>
            <a:off x="1828800" y="3175"/>
            <a:ext cx="1828800" cy="1714500"/>
          </a:xfrm>
          <a:prstGeom prst="rect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3600" b="1" dirty="0" err="1">
                <a:solidFill>
                  <a:srgbClr val="FFFFFF"/>
                </a:solidFill>
              </a:rPr>
              <a:t>J-se</a:t>
            </a:r>
            <a:r>
              <a:rPr lang="cy-GB" sz="3600" b="1" dirty="0">
                <a:solidFill>
                  <a:srgbClr val="FFFFFF"/>
                </a:solidFill>
              </a:rPr>
              <a:t>--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88FF57A-1B71-4601-B022-419E83DF757D}"/>
              </a:ext>
            </a:extLst>
          </p:cNvPr>
          <p:cNvSpPr/>
          <p:nvPr/>
        </p:nvSpPr>
        <p:spPr>
          <a:xfrm>
            <a:off x="5497513" y="5145088"/>
            <a:ext cx="1828800" cy="1712912"/>
          </a:xfrm>
          <a:prstGeom prst="rect">
            <a:avLst/>
          </a:prstGeom>
          <a:solidFill>
            <a:srgbClr val="2A2AC6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3600" b="1" dirty="0">
                <a:solidFill>
                  <a:schemeClr val="bg1"/>
                </a:solidFill>
              </a:rPr>
              <a:t>G-g--i-</a:t>
            </a:r>
            <a:r>
              <a:rPr lang="cy-GB" sz="3600" b="1" dirty="0" err="1">
                <a:solidFill>
                  <a:schemeClr val="bg1"/>
                </a:solidFill>
              </a:rPr>
              <a:t>nt</a:t>
            </a:r>
            <a:endParaRPr lang="cy-GB" sz="3600" b="1" dirty="0">
              <a:solidFill>
                <a:schemeClr val="bg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8786126-2A8A-478D-94D6-D1813CA867BB}"/>
              </a:ext>
            </a:extLst>
          </p:cNvPr>
          <p:cNvSpPr/>
          <p:nvPr/>
        </p:nvSpPr>
        <p:spPr>
          <a:xfrm>
            <a:off x="7315200" y="3175"/>
            <a:ext cx="1828800" cy="1714500"/>
          </a:xfrm>
          <a:prstGeom prst="rect">
            <a:avLst/>
          </a:prstGeom>
          <a:solidFill>
            <a:srgbClr val="2A2AC6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3600" b="1" dirty="0" err="1">
                <a:solidFill>
                  <a:schemeClr val="bg1"/>
                </a:solidFill>
              </a:rPr>
              <a:t>A--yl</a:t>
            </a:r>
            <a:r>
              <a:rPr lang="cy-GB" sz="3600" b="1" dirty="0">
                <a:solidFill>
                  <a:schemeClr val="bg1"/>
                </a:solidFill>
              </a:rPr>
              <a:t>---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E319FBF-E85E-49AF-A46A-026D4B1B08DE}"/>
              </a:ext>
            </a:extLst>
          </p:cNvPr>
          <p:cNvSpPr/>
          <p:nvPr/>
        </p:nvSpPr>
        <p:spPr>
          <a:xfrm>
            <a:off x="7315200" y="1717675"/>
            <a:ext cx="1828800" cy="1712913"/>
          </a:xfrm>
          <a:prstGeom prst="rect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3200" b="1" dirty="0" err="1">
                <a:solidFill>
                  <a:schemeClr val="bg1"/>
                </a:solidFill>
              </a:rPr>
              <a:t>C-s-r</a:t>
            </a:r>
            <a:endParaRPr lang="cy-GB" sz="3200" b="1" dirty="0">
              <a:solidFill>
                <a:schemeClr val="bg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3200" b="1" dirty="0" err="1">
                <a:solidFill>
                  <a:schemeClr val="bg1"/>
                </a:solidFill>
              </a:rPr>
              <a:t>A--w--w</a:t>
            </a:r>
            <a:r>
              <a:rPr lang="cy-GB" sz="3200" b="1" dirty="0">
                <a:solidFill>
                  <a:schemeClr val="bg1"/>
                </a:solidFill>
              </a:rPr>
              <a:t>-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833E4BE-F0D2-4C2E-AC95-D173BA14E973}"/>
              </a:ext>
            </a:extLst>
          </p:cNvPr>
          <p:cNvSpPr/>
          <p:nvPr/>
        </p:nvSpPr>
        <p:spPr>
          <a:xfrm>
            <a:off x="7326313" y="3430588"/>
            <a:ext cx="1828800" cy="1714500"/>
          </a:xfrm>
          <a:prstGeom prst="rect">
            <a:avLst/>
          </a:prstGeom>
          <a:solidFill>
            <a:srgbClr val="2A2AC6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dirty="0">
                <a:solidFill>
                  <a:schemeClr val="bg1"/>
                </a:solidFill>
              </a:rPr>
              <a:t>-ere-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FAFB848-4AF4-4DB8-A07E-45C0A7C3837A}"/>
              </a:ext>
            </a:extLst>
          </p:cNvPr>
          <p:cNvSpPr/>
          <p:nvPr/>
        </p:nvSpPr>
        <p:spPr>
          <a:xfrm>
            <a:off x="7315200" y="5145088"/>
            <a:ext cx="1828800" cy="1712912"/>
          </a:xfrm>
          <a:prstGeom prst="rect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3600" b="1" dirty="0">
                <a:solidFill>
                  <a:schemeClr val="bg1"/>
                </a:solidFill>
              </a:rPr>
              <a:t>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3600" b="1" dirty="0" err="1">
                <a:solidFill>
                  <a:schemeClr val="bg1"/>
                </a:solidFill>
              </a:rPr>
              <a:t>M--ei</a:t>
            </a:r>
            <a:r>
              <a:rPr lang="cy-GB" sz="3600" b="1" dirty="0">
                <a:solidFill>
                  <a:schemeClr val="bg1"/>
                </a:solidFill>
              </a:rPr>
              <a:t>-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 nodeType="clickPar">
                      <p:stCondLst>
                        <p:cond delay="0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 nodeType="clickPar">
                      <p:stCondLst>
                        <p:cond delay="0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 nodeType="clickPar">
                      <p:stCondLst>
                        <p:cond delay="0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 nodeType="clickPar">
                      <p:stCondLst>
                        <p:cond delay="0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 nodeType="clickPar">
                      <p:stCondLst>
                        <p:cond delay="0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 nodeType="clickPar">
                      <p:stCondLst>
                        <p:cond delay="0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 nodeType="clickPar">
                      <p:stCondLst>
                        <p:cond delay="0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 nodeType="clickPar">
                      <p:stCondLst>
                        <p:cond delay="0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 nodeType="clickPar">
                      <p:stCondLst>
                        <p:cond delay="0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</p:childTnLst>
        </p:cTn>
      </p:par>
    </p:tnLst>
    <p:bldLst>
      <p:bldP spid="4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</Words>
  <Application>Microsoft Office PowerPoint</Application>
  <PresentationFormat>On-screen Show (4:3)</PresentationFormat>
  <Paragraphs>36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2013-11-21T14:18:34Z</dcterms:created>
  <dcterms:modified xsi:type="dcterms:W3CDTF">2017-11-17T11:53:51Z</dcterms:modified>
</cp:coreProperties>
</file>