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sldIdLst>
    <p:sldId id="297" r:id="rId2"/>
    <p:sldId id="290" r:id="rId3"/>
    <p:sldId id="265" r:id="rId4"/>
    <p:sldId id="289" r:id="rId5"/>
    <p:sldId id="262" r:id="rId6"/>
    <p:sldId id="261" r:id="rId7"/>
    <p:sldId id="291" r:id="rId8"/>
    <p:sldId id="292" r:id="rId9"/>
    <p:sldId id="294" r:id="rId10"/>
    <p:sldId id="298" r:id="rId11"/>
    <p:sldId id="296" r:id="rId12"/>
    <p:sldId id="278" r:id="rId13"/>
  </p:sldIdLst>
  <p:sldSz cx="9144000" cy="6858000" type="screen4x3"/>
  <p:notesSz cx="6858000" cy="9144000"/>
  <p:defaultTextStyle>
    <a:defPPr>
      <a:defRPr lang="cy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3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BC7AB1-BF25-4A14-B6D3-B1BF3A84ABC5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y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DE5ED6-19EA-4D0F-8E17-B5FFAF177B9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4678C-626C-465E-BBA5-513449940655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B3D2-5504-4B21-BD47-DDD074D0472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41247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3D1F-4CB3-4B05-9024-2DB089F5E418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1EE-7B96-4388-8CA6-563320343056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01547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E826-11F5-4077-8EB1-1D4E8FEE54A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ACF5-822E-4E52-AFBE-7F0F936C550B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52418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BE70C-90E7-44D7-98DD-C4F2EEAFE8F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DB2F-2BF0-4050-8121-7021D1378E7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55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3ED4D-952E-4CF4-8485-81164CC3A1BC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9C6-A34E-4B6C-A411-D42516EBD99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3725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817E-978E-4810-AF72-92A544873D1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49C8-1F84-41ED-A07A-0A74AB4C234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06954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29B3-789C-43FD-BFE3-5A50084BCE89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1A5E-534A-4C2F-B2E2-8F0047C03A0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64345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C986-227D-4EAD-85ED-3BD076A87426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77F96-8246-49B3-9D46-C5BE022AE11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2612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93BD5-E94F-4671-8983-2D2C70B3976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57A7-6C32-4B28-ACAC-4A4694BEC71A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32270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3972-FFFE-45F8-B6B0-A83185D84A8C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D06A-F2D1-49A5-91EF-2161147470E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0352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y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0A32-5B3A-484B-92BA-3F3E44AD5B9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47DB-B993-4DB8-8FA8-3CB0718F565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8606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cy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cy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383BCF-24C1-46A3-9960-2BDF544D0AD0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65A2AC-528A-4F9B-A376-8DDAFA31F7A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y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18" Type="http://schemas.openxmlformats.org/officeDocument/2006/relationships/image" Target="../media/image25.gif"/><Relationship Id="rId26" Type="http://schemas.openxmlformats.org/officeDocument/2006/relationships/image" Target="../media/image4.tif"/><Relationship Id="rId3" Type="http://schemas.openxmlformats.org/officeDocument/2006/relationships/image" Target="../media/image10.gif"/><Relationship Id="rId21" Type="http://schemas.openxmlformats.org/officeDocument/2006/relationships/image" Target="../media/image28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17" Type="http://schemas.openxmlformats.org/officeDocument/2006/relationships/image" Target="../media/image24.gif"/><Relationship Id="rId25" Type="http://schemas.openxmlformats.org/officeDocument/2006/relationships/image" Target="../media/image2.gif"/><Relationship Id="rId2" Type="http://schemas.openxmlformats.org/officeDocument/2006/relationships/image" Target="../media/image9.gif"/><Relationship Id="rId16" Type="http://schemas.openxmlformats.org/officeDocument/2006/relationships/image" Target="../media/image23.gif"/><Relationship Id="rId20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24" Type="http://schemas.openxmlformats.org/officeDocument/2006/relationships/image" Target="../media/image31.gif"/><Relationship Id="rId5" Type="http://schemas.openxmlformats.org/officeDocument/2006/relationships/image" Target="../media/image12.gif"/><Relationship Id="rId15" Type="http://schemas.openxmlformats.org/officeDocument/2006/relationships/image" Target="../media/image22.gif"/><Relationship Id="rId23" Type="http://schemas.openxmlformats.org/officeDocument/2006/relationships/image" Target="../media/image30.gif"/><Relationship Id="rId10" Type="http://schemas.openxmlformats.org/officeDocument/2006/relationships/image" Target="../media/image17.gif"/><Relationship Id="rId19" Type="http://schemas.openxmlformats.org/officeDocument/2006/relationships/image" Target="../media/image26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Relationship Id="rId14" Type="http://schemas.openxmlformats.org/officeDocument/2006/relationships/image" Target="../media/image21.gif"/><Relationship Id="rId22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4610" y="465220"/>
            <a:ext cx="7251031" cy="62170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cap="none" spc="50" dirty="0">
                <a:ln w="38100" cmpd="sng">
                  <a:solidFill>
                    <a:srgbClr val="00B050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Bore 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5" y="324853"/>
            <a:ext cx="1367589" cy="1025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5" y="1685924"/>
            <a:ext cx="1282700" cy="962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8400" y="2466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3374" y="271731"/>
            <a:ext cx="86963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err="1">
                <a:latin typeface="+mj-lt"/>
              </a:rPr>
              <a:t>Dydy'r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corff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ddim</a:t>
            </a:r>
            <a:r>
              <a:rPr lang="en-GB" sz="4800" dirty="0">
                <a:latin typeface="+mj-lt"/>
              </a:rPr>
              <a:t> i </a:t>
            </a:r>
            <a:r>
              <a:rPr lang="en-GB" sz="4800" dirty="0" err="1">
                <a:latin typeface="+mj-lt"/>
              </a:rPr>
              <a:t>gyd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yr</a:t>
            </a:r>
            <a:r>
              <a:rPr lang="en-GB" sz="4800" dirty="0">
                <a:latin typeface="+mj-lt"/>
              </a:rPr>
              <a:t> un </a:t>
            </a:r>
            <a:r>
              <a:rPr lang="en-GB" sz="4800" dirty="0" err="1">
                <a:latin typeface="+mj-lt"/>
              </a:rPr>
              <a:t>fath</a:t>
            </a:r>
            <a:r>
              <a:rPr lang="en-GB" sz="4800" dirty="0">
                <a:latin typeface="+mj-lt"/>
              </a:rPr>
              <a:t> — mae </a:t>
            </a:r>
            <a:r>
              <a:rPr lang="en-GB" sz="4800" dirty="0" err="1">
                <a:latin typeface="+mj-lt"/>
              </a:rPr>
              <a:t>iddo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lawer</a:t>
            </a:r>
            <a:r>
              <a:rPr lang="en-GB" sz="4800" dirty="0">
                <a:latin typeface="+mj-lt"/>
              </a:rPr>
              <a:t> o </a:t>
            </a:r>
            <a:r>
              <a:rPr lang="en-GB" sz="4800" dirty="0" err="1">
                <a:latin typeface="+mj-lt"/>
              </a:rPr>
              <a:t>wahanol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rannau</a:t>
            </a:r>
            <a:r>
              <a:rPr lang="en-GB" sz="4800" dirty="0">
                <a:latin typeface="+mj-lt"/>
              </a:rPr>
              <a:t>. </a:t>
            </a:r>
            <a:endParaRPr lang="en-GB" sz="4800" baseline="30000" dirty="0">
              <a:latin typeface="+mj-lt"/>
            </a:endParaRPr>
          </a:p>
          <a:p>
            <a:r>
              <a:rPr lang="en-GB" sz="4800" dirty="0">
                <a:latin typeface="+mj-lt"/>
              </a:rPr>
              <a:t> </a:t>
            </a:r>
            <a:r>
              <a:rPr lang="en-GB" sz="4800" dirty="0" err="1">
                <a:latin typeface="+mj-lt"/>
              </a:rPr>
              <a:t>Petai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troed</a:t>
            </a:r>
            <a:r>
              <a:rPr lang="en-GB" sz="4800" dirty="0">
                <a:latin typeface="+mj-lt"/>
              </a:rPr>
              <a:t> yn </a:t>
            </a:r>
            <a:r>
              <a:rPr lang="en-GB" sz="4800" dirty="0" err="1">
                <a:latin typeface="+mj-lt"/>
              </a:rPr>
              <a:t>dweud</a:t>
            </a:r>
            <a:r>
              <a:rPr lang="en-GB" sz="4800" dirty="0">
                <a:latin typeface="+mj-lt"/>
              </a:rPr>
              <a:t> “Am </a:t>
            </a:r>
            <a:r>
              <a:rPr lang="en-GB" sz="4800" dirty="0" err="1">
                <a:latin typeface="+mj-lt"/>
              </a:rPr>
              <a:t>nad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ydw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i'n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llaw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dw</a:t>
            </a:r>
            <a:r>
              <a:rPr lang="en-GB" sz="4800" dirty="0">
                <a:latin typeface="+mj-lt"/>
              </a:rPr>
              <a:t> i </a:t>
            </a:r>
            <a:r>
              <a:rPr lang="en-GB" sz="4800" dirty="0" err="1">
                <a:latin typeface="+mj-lt"/>
              </a:rPr>
              <a:t>ddim</a:t>
            </a:r>
            <a:r>
              <a:rPr lang="en-GB" sz="4800" dirty="0">
                <a:latin typeface="+mj-lt"/>
              </a:rPr>
              <a:t> yn </a:t>
            </a:r>
            <a:r>
              <a:rPr lang="en-GB" sz="4800" dirty="0" err="1">
                <a:latin typeface="+mj-lt"/>
              </a:rPr>
              <a:t>rhan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o'r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corff</a:t>
            </a:r>
            <a:r>
              <a:rPr lang="en-GB" sz="4800" dirty="0">
                <a:latin typeface="+mj-lt"/>
              </a:rPr>
              <a:t>,” </a:t>
            </a:r>
            <a:r>
              <a:rPr lang="en-GB" sz="4800" dirty="0" err="1">
                <a:latin typeface="+mj-lt"/>
              </a:rPr>
              <a:t>fyddai'r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droed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honno</a:t>
            </a:r>
            <a:r>
              <a:rPr lang="en-GB" sz="4800" dirty="0">
                <a:latin typeface="+mj-lt"/>
              </a:rPr>
              <a:t> yn </a:t>
            </a:r>
            <a:r>
              <a:rPr lang="en-GB" sz="4800" dirty="0" err="1">
                <a:latin typeface="+mj-lt"/>
              </a:rPr>
              <a:t>peidio</a:t>
            </a:r>
            <a:r>
              <a:rPr lang="en-GB" sz="4800" dirty="0">
                <a:latin typeface="+mj-lt"/>
              </a:rPr>
              <a:t> bod yn </a:t>
            </a:r>
            <a:r>
              <a:rPr lang="en-GB" sz="4800" dirty="0" err="1">
                <a:latin typeface="+mj-lt"/>
              </a:rPr>
              <a:t>rhan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o'r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corff</a:t>
            </a:r>
            <a:r>
              <a:rPr lang="en-GB" sz="4800" dirty="0">
                <a:latin typeface="+mj-lt"/>
              </a:rPr>
              <a:t>? Wrth </a:t>
            </a:r>
            <a:r>
              <a:rPr lang="en-GB" sz="4800" dirty="0" err="1">
                <a:latin typeface="+mj-lt"/>
              </a:rPr>
              <a:t>gwrs</a:t>
            </a:r>
            <a:r>
              <a:rPr lang="en-GB" sz="4800" dirty="0">
                <a:latin typeface="+mj-lt"/>
              </a:rPr>
              <a:t> </a:t>
            </a:r>
            <a:r>
              <a:rPr lang="en-GB" sz="4800" dirty="0" err="1">
                <a:latin typeface="+mj-lt"/>
              </a:rPr>
              <a:t>ddim</a:t>
            </a:r>
            <a:r>
              <a:rPr lang="en-GB" sz="4800" dirty="0">
                <a:latin typeface="+mj-lt"/>
              </a:rPr>
              <a:t>! </a:t>
            </a:r>
            <a:endParaRPr lang="en-GB" sz="4800" baseline="30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1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149" y="1104900"/>
            <a:ext cx="71437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dirty="0"/>
              <a:t>Mae </a:t>
            </a:r>
            <a:r>
              <a:rPr lang="en-GB" sz="7200" dirty="0" err="1"/>
              <a:t>angen</a:t>
            </a:r>
            <a:r>
              <a:rPr lang="en-GB" sz="7200" dirty="0"/>
              <a:t> llawer o </a:t>
            </a:r>
            <a:r>
              <a:rPr lang="en-GB" sz="7200" dirty="0" err="1"/>
              <a:t>wahanol</a:t>
            </a:r>
            <a:r>
              <a:rPr lang="en-GB" sz="7200" dirty="0"/>
              <a:t> </a:t>
            </a:r>
            <a:r>
              <a:rPr lang="en-GB" sz="7200" dirty="0" err="1"/>
              <a:t>rannau</a:t>
            </a:r>
            <a:r>
              <a:rPr lang="en-GB" sz="7200" dirty="0"/>
              <a:t> i </a:t>
            </a:r>
            <a:r>
              <a:rPr lang="en-GB" sz="7200" dirty="0" err="1"/>
              <a:t>wneud</a:t>
            </a:r>
            <a:r>
              <a:rPr lang="en-GB" sz="7200" dirty="0"/>
              <a:t> un </a:t>
            </a:r>
            <a:r>
              <a:rPr lang="en-GB" sz="7200" dirty="0" err="1"/>
              <a:t>corff</a:t>
            </a:r>
            <a:r>
              <a:rPr lang="en-GB" sz="7200" dirty="0"/>
              <a:t>.</a:t>
            </a:r>
          </a:p>
          <a:p>
            <a:r>
              <a:rPr lang="en-GB" sz="5400" dirty="0"/>
              <a:t>      1 </a:t>
            </a:r>
            <a:r>
              <a:rPr lang="en-GB" sz="5400" dirty="0" err="1"/>
              <a:t>Corinthiaid</a:t>
            </a:r>
            <a:r>
              <a:rPr lang="en-GB" sz="5400" dirty="0"/>
              <a:t> 12:20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0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2751"/>
            <a:ext cx="9132600" cy="6852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359" y="2967335"/>
            <a:ext cx="8049126" cy="923330"/>
          </a:xfrm>
          <a:prstGeom prst="rect">
            <a:avLst/>
          </a:prstGeom>
          <a:solidFill>
            <a:schemeClr val="tx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</a:rPr>
              <a:t>Un </a:t>
            </a:r>
            <a:r>
              <a:rPr lang="en-GB" sz="5400" dirty="0" err="1">
                <a:solidFill>
                  <a:srgbClr val="FF0000"/>
                </a:solidFill>
              </a:rPr>
              <a:t>corff</a:t>
            </a:r>
            <a:r>
              <a:rPr lang="en-GB" sz="5400" dirty="0">
                <a:solidFill>
                  <a:srgbClr val="FF0000"/>
                </a:solidFill>
              </a:rPr>
              <a:t> – llawer o </a:t>
            </a:r>
            <a:r>
              <a:rPr lang="en-GB" sz="5400" dirty="0" err="1">
                <a:solidFill>
                  <a:srgbClr val="FF0000"/>
                </a:solidFill>
              </a:rPr>
              <a:t>rannau</a:t>
            </a:r>
            <a:r>
              <a:rPr lang="en-GB" sz="5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3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793" b="4200"/>
          <a:stretch/>
        </p:blipFill>
        <p:spPr>
          <a:xfrm>
            <a:off x="1509204" y="297661"/>
            <a:ext cx="6169039" cy="6271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8" y="435930"/>
            <a:ext cx="8598912" cy="5374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96645" y="2246050"/>
            <a:ext cx="79011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Aros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0147" y="2474217"/>
            <a:ext cx="81526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</a:rPr>
              <a:t>Gadael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0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hef.bbci.co.uk/news/624/cpsprodpb/14F92/production/_88360958_euwale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337"/>
          <a:stretch/>
        </p:blipFill>
        <p:spPr bwMode="auto">
          <a:xfrm>
            <a:off x="0" y="0"/>
            <a:ext cx="9144000" cy="558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6752" y="5449824"/>
            <a:ext cx="6790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 err="1"/>
              <a:t>Pêl-droed</a:t>
            </a:r>
            <a:endParaRPr lang="en-GB" sz="8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6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8" descr="http://www.uefa.com/MultimediaFiles/Photo/competitions/Draws/02/29/51/01/2295101_w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-2281" r="20121"/>
          <a:stretch/>
        </p:blipFill>
        <p:spPr bwMode="auto">
          <a:xfrm>
            <a:off x="1358283" y="0"/>
            <a:ext cx="6660746" cy="658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3250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92088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2088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0089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1" y="200089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68275"/>
            <a:ext cx="127151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1" y="179388"/>
            <a:ext cx="127151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159385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00" y="1583373"/>
            <a:ext cx="127252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2994112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583373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437253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9" y="1605097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593850"/>
            <a:ext cx="1272000" cy="95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00" y="1603597"/>
            <a:ext cx="1272000" cy="95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992612"/>
            <a:ext cx="1272000" cy="95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27" y="2966657"/>
            <a:ext cx="1272000" cy="95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19" y="2966657"/>
            <a:ext cx="1272000" cy="95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9" y="2961537"/>
            <a:ext cx="1272000" cy="95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32" y="4371030"/>
            <a:ext cx="1272000" cy="95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00" y="4366711"/>
            <a:ext cx="1272000" cy="95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27" y="4349941"/>
            <a:ext cx="1272000" cy="95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09" y="4349941"/>
            <a:ext cx="1272000" cy="95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6752" y="5449824"/>
            <a:ext cx="6790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Euro 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42" y="2961537"/>
            <a:ext cx="1272000" cy="95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1" y="4347125"/>
            <a:ext cx="1275755" cy="956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932770" y="1607193"/>
            <a:ext cx="679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Cymryd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rhan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42034" y="2926628"/>
            <a:ext cx="679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Cystadlu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" y="2751"/>
            <a:ext cx="9132600" cy="6852498"/>
          </a:xfrm>
          <a:prstGeom prst="triangle">
            <a:avLst>
              <a:gd name="adj" fmla="val 0"/>
            </a:avLst>
          </a:prstGeom>
        </p:spPr>
      </p:pic>
      <p:sp>
        <p:nvSpPr>
          <p:cNvPr id="31" name="TextBox 30"/>
          <p:cNvSpPr txBox="1"/>
          <p:nvPr/>
        </p:nvSpPr>
        <p:spPr>
          <a:xfrm>
            <a:off x="1719453" y="145254"/>
            <a:ext cx="679094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Cynrychioli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GB" sz="8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329391" y="2121855"/>
            <a:ext cx="679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Cyfathrebu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" y="2751"/>
            <a:ext cx="9132600" cy="6852498"/>
          </a:xfrm>
          <a:prstGeom prst="triangle">
            <a:avLst>
              <a:gd name="adj" fmla="val 0"/>
            </a:avLst>
          </a:prstGeom>
        </p:spPr>
      </p:pic>
      <p:sp>
        <p:nvSpPr>
          <p:cNvPr id="31" name="TextBox 30"/>
          <p:cNvSpPr txBox="1"/>
          <p:nvPr/>
        </p:nvSpPr>
        <p:spPr>
          <a:xfrm>
            <a:off x="1422491" y="406867"/>
            <a:ext cx="679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Cydweithio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" y="6442844"/>
            <a:ext cx="1184377" cy="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2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01" t="15107" r="25966" b="20331"/>
          <a:stretch/>
        </p:blipFill>
        <p:spPr>
          <a:xfrm>
            <a:off x="208548" y="112294"/>
            <a:ext cx="8839200" cy="66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4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On-screen Show (4:3)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2013-02-08T18:23:38Z</dcterms:created>
  <dcterms:modified xsi:type="dcterms:W3CDTF">2016-06-08T14:49:15Z</dcterms:modified>
</cp:coreProperties>
</file>